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5" r:id="rId3"/>
    <p:sldId id="258" r:id="rId4"/>
    <p:sldId id="261" r:id="rId5"/>
    <p:sldId id="263" r:id="rId6"/>
    <p:sldId id="256" r:id="rId7"/>
    <p:sldId id="264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5" d="100"/>
          <a:sy n="45" d="100"/>
        </p:scale>
        <p:origin x="82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sv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11B212-A9C4-43D8-82FD-3B7EBFC85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E7BA1DA-335E-434E-A714-106EC9993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42DEFA-D871-40F5-B7A2-B4D8A395D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8E5B23-80EA-4033-9A65-97D1BD2C4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5BE294-2E5C-48A3-B035-83593925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08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71C387-671C-4CC3-98D2-97E80F30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6E055B-F463-4504-96B9-B0C20FEF6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A4FA7D-DE6C-4582-AA07-E8C4CA444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09B603-9152-4A73-B90E-478F51DED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C4156E-FBDB-48B3-842D-E85C6C252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477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FB0388-484E-4BA0-915E-5F20FBF25E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6F4F02A-2821-4293-9821-ECC1EBA04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8580E2-0922-4803-928B-B13710022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F78289-2EA9-41BB-AE97-394AB0FC6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29930A-673B-4154-8D48-E87FA0C9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8058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86BBDF-7727-4CC6-B868-22DB91B20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7EDA60-EC20-460C-836C-C8E32553A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0D5693-4DC0-4E2B-A3DA-05E2988A0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A82E11-7FC5-4DC7-9C02-1EAA1A5D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4A36F7-A674-42AD-A018-311EF5C3A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63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EF2D91-3398-40A7-91CE-DD904E232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24E7493-87AD-4FB5-B005-76E4C5426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E72F02-4363-49DA-8DC6-4FD15A706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66B93-193C-4C0A-8D70-0E564FF6E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2949E2-9BC0-4AB1-9F76-121381C5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1532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BDE823-25B7-42DD-8374-58C89D189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635337-6835-4B7D-8117-57314DE33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18D45D3-ABDE-403D-B73D-6B13945DD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8EE424-FD8A-46B1-BEE7-7FDB24F01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56B4DB3-0B81-4B33-8216-46B35D034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CA8279-B218-4A39-9C09-1FBD6DA80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704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BFEBC8-4125-4CFA-B6B0-DFD55202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AE73E7-83B3-483D-AB98-A2752F285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AD290B6-5662-4AC8-96F6-6D4C6E4FF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9BD377C-785D-4376-AC5A-C3665BB4E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D065CB2-FD83-4D3E-9E4B-A60E0E866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7C38509-42FB-42B5-B8C5-711FCC1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2535089-8C21-449C-8D35-171A28E9D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19636E2-397F-4112-8759-057A18DE4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08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65AA2C-DD52-4E39-8F38-30B6C6EC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F7A4451-DD18-4619-8625-BF487A30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BFAA9D8-FDB2-4FD8-B302-A4B81B784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BC3F762-A73C-4E3F-A16E-B9198E8FD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603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6B3D502-E9EA-4DF1-A589-F5ED2CFD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B73FD72-B9D2-46AB-8C4B-F3D26742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CACF716-F020-4A0B-B61D-1DC279E1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293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0D27-9C41-49A7-9450-BF56090D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FC4BC2-9465-4A14-BF76-D03139BD1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B15373-FAF7-451C-94B6-A7B9CA40A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6956A80-4BFA-49CA-8ED2-BACAAEE66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D8829A-1A9F-4539-AB46-816713AA4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EA7364F-CAD4-486D-BE5A-3A55BCC54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622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8EA38-D712-48F5-9423-9849E5E75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E6470C0-87B0-40CA-A7BF-3000F95AE9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7EDB4D-EA75-47E8-A4D4-5CE39763A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60E0E6B-BA6C-4E3E-A90C-0C2900417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9D0A700-A166-4DA4-B423-DDF2FC1A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07D217-272B-4A53-8482-6BF045642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62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0DF79D6-999B-4624-BAD8-B4E8C7E24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FE853C-33B6-4968-8DA9-5BF44CBFA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B3C883-5400-4464-8088-61BAC19D0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830C9-67E5-485D-B8FC-1481A7360A8B}" type="datetimeFigureOut">
              <a:rPr lang="pt-BR" smtClean="0"/>
              <a:t>05/06/2018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A0B0C4-4E5B-4B44-B891-A19A033F8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79BC70-5FE2-45CF-8521-92E7011077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571FC-63F9-4341-87DB-A907B2261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51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aixaDeTexto 39">
            <a:extLst>
              <a:ext uri="{FF2B5EF4-FFF2-40B4-BE49-F238E27FC236}">
                <a16:creationId xmlns:a16="http://schemas.microsoft.com/office/drawing/2014/main" id="{B33AF64B-4F3E-4188-A053-313E0FD28F5C}"/>
              </a:ext>
            </a:extLst>
          </p:cNvPr>
          <p:cNvSpPr txBox="1"/>
          <p:nvPr/>
        </p:nvSpPr>
        <p:spPr>
          <a:xfrm>
            <a:off x="1552018" y="2382982"/>
            <a:ext cx="90051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solidFill>
                  <a:schemeClr val="accent4">
                    <a:lumMod val="50000"/>
                  </a:schemeClr>
                </a:solidFill>
                <a:latin typeface="AR CENA" panose="02000000000000000000" pitchFamily="2" charset="0"/>
              </a:rPr>
              <a:t>DERIVADAS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0969F7D-18FD-4BAB-947E-A200B1A2181B}"/>
              </a:ext>
            </a:extLst>
          </p:cNvPr>
          <p:cNvSpPr txBox="1"/>
          <p:nvPr/>
        </p:nvSpPr>
        <p:spPr>
          <a:xfrm>
            <a:off x="0" y="5929744"/>
            <a:ext cx="4959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Ana Laura </a:t>
            </a:r>
            <a:r>
              <a:rPr lang="pt-BR" sz="2400" dirty="0" err="1">
                <a:solidFill>
                  <a:schemeClr val="accent6">
                    <a:lumMod val="50000"/>
                  </a:schemeClr>
                </a:solidFill>
              </a:rPr>
              <a:t>Alvino</a:t>
            </a:r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 de Souza</a:t>
            </a:r>
          </a:p>
          <a:p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Saulo Andrade </a:t>
            </a:r>
          </a:p>
        </p:txBody>
      </p:sp>
    </p:spTree>
    <p:extLst>
      <p:ext uri="{BB962C8B-B14F-4D97-AF65-F5344CB8AC3E}">
        <p14:creationId xmlns:p14="http://schemas.microsoft.com/office/powerpoint/2010/main" val="3847471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CD46D17-F5DD-4EC7-B487-CDB40923A756}"/>
              </a:ext>
            </a:extLst>
          </p:cNvPr>
          <p:cNvSpPr txBox="1"/>
          <p:nvPr/>
        </p:nvSpPr>
        <p:spPr>
          <a:xfrm>
            <a:off x="852777" y="330753"/>
            <a:ext cx="10376453" cy="864852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Newton e Leibniz deram origem aos fundamentos mais importantes do cálculo 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As Integrais e as Derivadas 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Dividido em duas partes: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Cálculo Diferencial e Cálculo Integral;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       </a:t>
            </a:r>
          </a:p>
          <a:p>
            <a:pPr algn="ctr"/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 Onde tudo começou?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O aparecimento e desenvolvimento do cálculo estão ligados à questão da TANGENTE;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Época dos Gregos, já se conhecia a reta tangente;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Conceito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“ Reta que intercepta uma curva em um único ponto “;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endParaRPr lang="pt-B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/>
          </a:p>
        </p:txBody>
      </p:sp>
      <p:sp>
        <p:nvSpPr>
          <p:cNvPr id="4" name="Seta: para Baixo 3">
            <a:extLst>
              <a:ext uri="{FF2B5EF4-FFF2-40B4-BE49-F238E27FC236}">
                <a16:creationId xmlns:a16="http://schemas.microsoft.com/office/drawing/2014/main" id="{ADC5C49D-88D9-4376-B385-AAECE145FE84}"/>
              </a:ext>
            </a:extLst>
          </p:cNvPr>
          <p:cNvSpPr/>
          <p:nvPr/>
        </p:nvSpPr>
        <p:spPr>
          <a:xfrm>
            <a:off x="2946995" y="2016868"/>
            <a:ext cx="745588" cy="675249"/>
          </a:xfrm>
          <a:prstGeom prst="downArrow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Seta: para Cima 8">
            <a:extLst>
              <a:ext uri="{FF2B5EF4-FFF2-40B4-BE49-F238E27FC236}">
                <a16:creationId xmlns:a16="http://schemas.microsoft.com/office/drawing/2014/main" id="{1B2C74BC-43D8-4345-8DCE-3E27299B77C0}"/>
              </a:ext>
            </a:extLst>
          </p:cNvPr>
          <p:cNvSpPr/>
          <p:nvPr/>
        </p:nvSpPr>
        <p:spPr>
          <a:xfrm rot="14476040">
            <a:off x="2899455" y="4000911"/>
            <a:ext cx="569868" cy="805285"/>
          </a:xfrm>
          <a:prstGeom prst="up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Seta: para Cima 11">
            <a:extLst>
              <a:ext uri="{FF2B5EF4-FFF2-40B4-BE49-F238E27FC236}">
                <a16:creationId xmlns:a16="http://schemas.microsoft.com/office/drawing/2014/main" id="{DC5E3F1C-769A-4214-B7C1-32744489DCEA}"/>
              </a:ext>
            </a:extLst>
          </p:cNvPr>
          <p:cNvSpPr/>
          <p:nvPr/>
        </p:nvSpPr>
        <p:spPr>
          <a:xfrm rot="7339357">
            <a:off x="4021066" y="4013572"/>
            <a:ext cx="569868" cy="805285"/>
          </a:xfrm>
          <a:prstGeom prst="up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2787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8187E3D-40E7-4677-8692-905D064C51B2}"/>
              </a:ext>
            </a:extLst>
          </p:cNvPr>
          <p:cNvSpPr txBox="1"/>
          <p:nvPr/>
        </p:nvSpPr>
        <p:spPr>
          <a:xfrm>
            <a:off x="1266999" y="514574"/>
            <a:ext cx="10044546" cy="618630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pt-BR" sz="2800" dirty="0">
                <a:solidFill>
                  <a:srgbClr val="FF0000"/>
                </a:solidFill>
                <a:latin typeface="AR CENA" panose="02000000000000000000" pitchFamily="2" charset="0"/>
              </a:rPr>
              <a:t>Problema</a:t>
            </a:r>
            <a:endParaRPr lang="pt-BR" sz="36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Generaliza o conceito no caso da circunferência ;</a:t>
            </a:r>
          </a:p>
          <a:p>
            <a:endParaRPr lang="pt-BR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No século XVII...</a:t>
            </a: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 O interesse pelas tangentes e curvas reapareceu com o : </a:t>
            </a: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Desenvolvimento da Geometria Analítica;</a:t>
            </a: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Equações eram utilizadas para descrever as curvas ;</a:t>
            </a:r>
          </a:p>
          <a:p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 </a:t>
            </a: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Álgebra para estudar a geometria das curvas , contribuindo também para o conceito de derivadas; </a:t>
            </a:r>
          </a:p>
          <a:p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AR CENA" panose="02000000000000000000" pitchFamily="2" charset="0"/>
            </a:endParaRPr>
          </a:p>
          <a:p>
            <a:pPr marL="285750" indent="-285750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 CENA" panose="02000000000000000000" pitchFamily="2" charset="0"/>
              </a:rPr>
              <a:t>Com o tempo se tornou mais algébrico e menos geométrico;</a:t>
            </a:r>
          </a:p>
          <a:p>
            <a:r>
              <a:rPr lang="pt-BR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7908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aixaDeTexto 39">
            <a:extLst>
              <a:ext uri="{FF2B5EF4-FFF2-40B4-BE49-F238E27FC236}">
                <a16:creationId xmlns:a16="http://schemas.microsoft.com/office/drawing/2014/main" id="{B33AF64B-4F3E-4188-A053-313E0FD28F5C}"/>
              </a:ext>
            </a:extLst>
          </p:cNvPr>
          <p:cNvSpPr txBox="1"/>
          <p:nvPr/>
        </p:nvSpPr>
        <p:spPr>
          <a:xfrm>
            <a:off x="2300164" y="276582"/>
            <a:ext cx="73085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accent4">
                    <a:lumMod val="50000"/>
                  </a:schemeClr>
                </a:solidFill>
                <a:latin typeface="AR CENA" panose="02000000000000000000" pitchFamily="2" charset="0"/>
              </a:rPr>
              <a:t>DERIVADAS</a:t>
            </a:r>
          </a:p>
        </p:txBody>
      </p:sp>
      <p:pic>
        <p:nvPicPr>
          <p:cNvPr id="3" name="variante-final of">
            <a:hlinkClick r:id="" action="ppaction://media"/>
            <a:extLst>
              <a:ext uri="{FF2B5EF4-FFF2-40B4-BE49-F238E27FC236}">
                <a16:creationId xmlns:a16="http://schemas.microsoft.com/office/drawing/2014/main" id="{DE0CB478-46A9-4E6E-82A0-B93786FD69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2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aixaDeTexto 39">
            <a:extLst>
              <a:ext uri="{FF2B5EF4-FFF2-40B4-BE49-F238E27FC236}">
                <a16:creationId xmlns:a16="http://schemas.microsoft.com/office/drawing/2014/main" id="{B33AF64B-4F3E-4188-A053-313E0FD28F5C}"/>
              </a:ext>
            </a:extLst>
          </p:cNvPr>
          <p:cNvSpPr txBox="1"/>
          <p:nvPr/>
        </p:nvSpPr>
        <p:spPr>
          <a:xfrm>
            <a:off x="2300164" y="276582"/>
            <a:ext cx="73085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accent4">
                    <a:lumMod val="50000"/>
                  </a:schemeClr>
                </a:solidFill>
                <a:latin typeface="AR CENA" panose="02000000000000000000" pitchFamily="2" charset="0"/>
              </a:rPr>
              <a:t>DERIVADAS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1234440" y="1600200"/>
            <a:ext cx="9768840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accent4">
                    <a:lumMod val="75000"/>
                  </a:schemeClr>
                </a:solidFill>
                <a:latin typeface="Cooper Black" panose="0208090404030B020404" pitchFamily="18" charset="0"/>
              </a:rPr>
              <a:t>REGRA:</a:t>
            </a:r>
          </a:p>
          <a:p>
            <a:endParaRPr lang="pt-BR" dirty="0"/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5400" dirty="0">
                <a:solidFill>
                  <a:schemeClr val="accent1">
                    <a:lumMod val="50000"/>
                  </a:schemeClr>
                </a:solidFill>
                <a:latin typeface="Impact" panose="020B0806030902050204" pitchFamily="34" charset="0"/>
              </a:rPr>
              <a:t>SOMENTE PODERÁ SELECIONAR A ESTRELA, CASO A FUNÇÃO E A DERIVADA SEJAM CORRESPONDENTES;</a:t>
            </a:r>
          </a:p>
          <a:p>
            <a:endParaRPr lang="pt-BR" dirty="0">
              <a:latin typeface="Impact" panose="020B0806030902050204" pitchFamily="34" charset="0"/>
            </a:endParaRPr>
          </a:p>
          <a:p>
            <a:endParaRPr lang="pt-BR" dirty="0">
              <a:latin typeface="Impact" panose="020B0806030902050204" pitchFamily="34" charset="0"/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5482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1303AFC-540C-4D81-BF46-83A811C1D340}"/>
              </a:ext>
            </a:extLst>
          </p:cNvPr>
          <p:cNvSpPr/>
          <p:nvPr/>
        </p:nvSpPr>
        <p:spPr>
          <a:xfrm>
            <a:off x="2047489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latin typeface="Rockwell" panose="02060603020205020403" pitchFamily="18" charset="0"/>
              </a:rPr>
              <a:t>         </a:t>
            </a:r>
            <a:r>
              <a:rPr lang="pt-BR" sz="2800" dirty="0">
                <a:solidFill>
                  <a:schemeClr val="tx1"/>
                </a:solidFill>
                <a:latin typeface="Rockwell" panose="02060603020205020403" pitchFamily="18" charset="0"/>
              </a:rPr>
              <a:t>f’(b) = -18b²</a:t>
            </a:r>
          </a:p>
          <a:p>
            <a:pPr algn="ctr"/>
            <a:endParaRPr lang="pt-BR" dirty="0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48615002-4DBC-4E24-B00B-4C43DF3C28DF}"/>
              </a:ext>
            </a:extLst>
          </p:cNvPr>
          <p:cNvSpPr/>
          <p:nvPr/>
        </p:nvSpPr>
        <p:spPr>
          <a:xfrm>
            <a:off x="6209513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 </a:t>
            </a:r>
            <a:r>
              <a:rPr lang="pt-BR" sz="3200" dirty="0">
                <a:solidFill>
                  <a:schemeClr val="tx1"/>
                </a:solidFill>
                <a:latin typeface="Rockwell" panose="02060603020205020403" pitchFamily="18" charset="0"/>
              </a:rPr>
              <a:t>f’(x) = 4x - 3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977344C-F03A-4626-B33C-FA7484E2CC47}"/>
              </a:ext>
            </a:extLst>
          </p:cNvPr>
          <p:cNvSpPr/>
          <p:nvPr/>
        </p:nvSpPr>
        <p:spPr>
          <a:xfrm>
            <a:off x="2047489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Rockwell" panose="02060603020205020403" pitchFamily="18" charset="0"/>
              </a:rPr>
              <a:t>         </a:t>
            </a:r>
            <a:r>
              <a:rPr lang="pt-BR" sz="2800" dirty="0">
                <a:solidFill>
                  <a:schemeClr val="tx1"/>
                </a:solidFill>
                <a:latin typeface="Rockwell" panose="02060603020205020403" pitchFamily="18" charset="0"/>
              </a:rPr>
              <a:t>f’(a) = - 1/(a+2)²</a:t>
            </a:r>
            <a:endParaRPr lang="pt-BR" sz="32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/>
            <a:endParaRPr lang="pt-BR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0426414-E2D0-481A-A8CD-AA11AB97D261}"/>
              </a:ext>
            </a:extLst>
          </p:cNvPr>
          <p:cNvSpPr/>
          <p:nvPr/>
        </p:nvSpPr>
        <p:spPr>
          <a:xfrm>
            <a:off x="4152185" y="1802760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Rockwell" panose="02060603020205020403" pitchFamily="18" charset="0"/>
              </a:rPr>
              <a:t>       </a:t>
            </a:r>
            <a:r>
              <a:rPr lang="pt-BR" sz="3200" dirty="0">
                <a:solidFill>
                  <a:schemeClr val="tx1"/>
                </a:solidFill>
                <a:latin typeface="Rockwell" panose="02060603020205020403" pitchFamily="18" charset="0"/>
              </a:rPr>
              <a:t>f(a)=1/(a+2) </a:t>
            </a:r>
          </a:p>
          <a:p>
            <a:pPr algn="ctr"/>
            <a:endParaRPr lang="pt-BR" dirty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E88A59D8-F425-4A57-A3F3-10DE61F8F761}"/>
              </a:ext>
            </a:extLst>
          </p:cNvPr>
          <p:cNvSpPr/>
          <p:nvPr/>
        </p:nvSpPr>
        <p:spPr>
          <a:xfrm>
            <a:off x="4152185" y="3519251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Rockwell" panose="02060603020205020403" pitchFamily="18" charset="0"/>
              </a:rPr>
              <a:t>              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f(g) = (3 + g).(2-g)  </a:t>
            </a:r>
          </a:p>
          <a:p>
            <a:pPr algn="ctr"/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0AB4978F-6C0A-4396-A059-C2A1DD2D7209}"/>
              </a:ext>
            </a:extLst>
          </p:cNvPr>
          <p:cNvSpPr/>
          <p:nvPr/>
        </p:nvSpPr>
        <p:spPr>
          <a:xfrm>
            <a:off x="6209513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f(h) = h² + 3 / h² - 1  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3C7C7B23-8783-4866-A5F8-AD340F772E4B}"/>
              </a:ext>
            </a:extLst>
          </p:cNvPr>
          <p:cNvSpPr/>
          <p:nvPr/>
        </p:nvSpPr>
        <p:spPr>
          <a:xfrm>
            <a:off x="2047490" y="5194527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f’(h)= -8h/(h²-1)²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2A35D238-69F0-4641-B7F7-6D6321ADCDB2}"/>
              </a:ext>
            </a:extLst>
          </p:cNvPr>
          <p:cNvSpPr/>
          <p:nvPr/>
        </p:nvSpPr>
        <p:spPr>
          <a:xfrm>
            <a:off x="4152186" y="5194528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f’(x) = </a:t>
            </a:r>
            <a:r>
              <a:rPr lang="pt-BR" sz="2400" dirty="0" err="1">
                <a:solidFill>
                  <a:schemeClr val="tx1"/>
                </a:solidFill>
                <a:latin typeface="Rockwell" panose="02060603020205020403" pitchFamily="18" charset="0"/>
              </a:rPr>
              <a:t>ad-bc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/(</a:t>
            </a:r>
            <a:r>
              <a:rPr lang="pt-BR" sz="2400" dirty="0" err="1">
                <a:solidFill>
                  <a:schemeClr val="tx1"/>
                </a:solidFill>
                <a:latin typeface="Rockwell" panose="02060603020205020403" pitchFamily="18" charset="0"/>
              </a:rPr>
              <a:t>cx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 + d)²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F670F064-041F-4063-9BF8-01EB48D2E772}"/>
              </a:ext>
            </a:extLst>
          </p:cNvPr>
          <p:cNvSpPr/>
          <p:nvPr/>
        </p:nvSpPr>
        <p:spPr>
          <a:xfrm>
            <a:off x="6209514" y="5194527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Rockwell" panose="02060603020205020403" pitchFamily="18" charset="0"/>
              </a:rPr>
              <a:t>                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f(x) = </a:t>
            </a:r>
            <a:r>
              <a:rPr lang="pt-BR" sz="2400" dirty="0" err="1">
                <a:solidFill>
                  <a:schemeClr val="tx1"/>
                </a:solidFill>
                <a:latin typeface="Rockwell" panose="02060603020205020403" pitchFamily="18" charset="0"/>
              </a:rPr>
              <a:t>ax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 + b/</a:t>
            </a:r>
            <a:r>
              <a:rPr lang="pt-BR" sz="2400" dirty="0" err="1">
                <a:solidFill>
                  <a:schemeClr val="tx1"/>
                </a:solidFill>
                <a:latin typeface="Rockwell" panose="02060603020205020403" pitchFamily="18" charset="0"/>
              </a:rPr>
              <a:t>cx</a:t>
            </a:r>
            <a:r>
              <a:rPr lang="pt-BR" sz="2400" dirty="0">
                <a:solidFill>
                  <a:schemeClr val="tx1"/>
                </a:solidFill>
                <a:latin typeface="Rockwell" panose="02060603020205020403" pitchFamily="18" charset="0"/>
              </a:rPr>
              <a:t> + d  </a:t>
            </a:r>
          </a:p>
          <a:p>
            <a:pPr algn="ctr"/>
            <a:endParaRPr lang="pt-BR" dirty="0"/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F6B6D2B0-05D1-4DFC-9AE6-0815B20EBC7D}"/>
              </a:ext>
            </a:extLst>
          </p:cNvPr>
          <p:cNvSpPr/>
          <p:nvPr/>
        </p:nvSpPr>
        <p:spPr>
          <a:xfrm>
            <a:off x="8298419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chemeClr val="tx1"/>
                </a:solidFill>
                <a:latin typeface="Rockwell" panose="02060603020205020403" pitchFamily="18" charset="0"/>
              </a:rPr>
              <a:t>f(b) = - 6b³ </a:t>
            </a: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05F985F-8EF6-4CCE-A694-DD5C9490E67C}"/>
              </a:ext>
            </a:extLst>
          </p:cNvPr>
          <p:cNvSpPr/>
          <p:nvPr/>
        </p:nvSpPr>
        <p:spPr>
          <a:xfrm>
            <a:off x="8266842" y="5194526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  <a:latin typeface="Rockwell" panose="02060603020205020403" pitchFamily="18" charset="0"/>
              </a:rPr>
              <a:t>f(x) = 2x² - 3x</a:t>
            </a: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86AE88BB-2088-4F4F-8DB7-3A20F63E6FBD}"/>
              </a:ext>
            </a:extLst>
          </p:cNvPr>
          <p:cNvSpPr/>
          <p:nvPr/>
        </p:nvSpPr>
        <p:spPr>
          <a:xfrm>
            <a:off x="8298419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  <a:latin typeface="Rockwell" panose="02060603020205020403" pitchFamily="18" charset="0"/>
              </a:rPr>
              <a:t>f’(g) = -1 -2g</a:t>
            </a: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D79A6D59-5ACB-46CE-BF14-D032BEF6212A}"/>
              </a:ext>
            </a:extLst>
          </p:cNvPr>
          <p:cNvSpPr/>
          <p:nvPr/>
        </p:nvSpPr>
        <p:spPr>
          <a:xfrm>
            <a:off x="2047490" y="5194527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66EBBC26-8D16-4B6D-9A30-CC823D5B7A35}"/>
              </a:ext>
            </a:extLst>
          </p:cNvPr>
          <p:cNvSpPr/>
          <p:nvPr/>
        </p:nvSpPr>
        <p:spPr>
          <a:xfrm>
            <a:off x="4152186" y="5194528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644C735A-6ABA-468C-892E-2DA433151E66}"/>
              </a:ext>
            </a:extLst>
          </p:cNvPr>
          <p:cNvSpPr/>
          <p:nvPr/>
        </p:nvSpPr>
        <p:spPr>
          <a:xfrm>
            <a:off x="6209514" y="5194527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B5FE8AAD-1FD2-4403-9AA9-740CE07C9642}"/>
              </a:ext>
            </a:extLst>
          </p:cNvPr>
          <p:cNvSpPr/>
          <p:nvPr/>
        </p:nvSpPr>
        <p:spPr>
          <a:xfrm>
            <a:off x="8298419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AC0DD39E-B74E-42B9-B8E9-24B8B4184025}"/>
              </a:ext>
            </a:extLst>
          </p:cNvPr>
          <p:cNvSpPr/>
          <p:nvPr/>
        </p:nvSpPr>
        <p:spPr>
          <a:xfrm>
            <a:off x="8328899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25B74517-F6D0-4816-9D48-388F9335F2B8}"/>
              </a:ext>
            </a:extLst>
          </p:cNvPr>
          <p:cNvSpPr/>
          <p:nvPr/>
        </p:nvSpPr>
        <p:spPr>
          <a:xfrm>
            <a:off x="8298420" y="5194527"/>
            <a:ext cx="1743455" cy="13621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A3F2412-9827-438F-8AEF-E34C4FDD8923}"/>
              </a:ext>
            </a:extLst>
          </p:cNvPr>
          <p:cNvSpPr/>
          <p:nvPr/>
        </p:nvSpPr>
        <p:spPr>
          <a:xfrm>
            <a:off x="2047489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825067CF-4CD4-4C78-8310-90F3DC945D98}"/>
              </a:ext>
            </a:extLst>
          </p:cNvPr>
          <p:cNvSpPr/>
          <p:nvPr/>
        </p:nvSpPr>
        <p:spPr>
          <a:xfrm>
            <a:off x="4152185" y="1802760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548091C-D32E-4BC7-983B-294FCED2BB92}"/>
              </a:ext>
            </a:extLst>
          </p:cNvPr>
          <p:cNvSpPr/>
          <p:nvPr/>
        </p:nvSpPr>
        <p:spPr>
          <a:xfrm>
            <a:off x="6209513" y="1802759"/>
            <a:ext cx="1743456" cy="13948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87096E8-A90D-413A-8B6D-F32B5199FCC9}"/>
              </a:ext>
            </a:extLst>
          </p:cNvPr>
          <p:cNvSpPr/>
          <p:nvPr/>
        </p:nvSpPr>
        <p:spPr>
          <a:xfrm>
            <a:off x="2047489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EF8DB465-3380-4A90-9923-5FAE38062830}"/>
              </a:ext>
            </a:extLst>
          </p:cNvPr>
          <p:cNvSpPr/>
          <p:nvPr/>
        </p:nvSpPr>
        <p:spPr>
          <a:xfrm>
            <a:off x="6209513" y="3519250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5D55DE1-08B1-4D69-A97A-2682985B4F8D}"/>
              </a:ext>
            </a:extLst>
          </p:cNvPr>
          <p:cNvSpPr/>
          <p:nvPr/>
        </p:nvSpPr>
        <p:spPr>
          <a:xfrm>
            <a:off x="4152185" y="3519251"/>
            <a:ext cx="1743456" cy="135366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/>
                </a:solidFill>
                <a:latin typeface="Eras Bold ITC" panose="020B0907030504020204" pitchFamily="34" charset="0"/>
              </a:rPr>
              <a:t>x</a:t>
            </a:r>
          </a:p>
        </p:txBody>
      </p:sp>
      <p:sp>
        <p:nvSpPr>
          <p:cNvPr id="6" name="Estrela: 5 Pontas 5">
            <a:extLst>
              <a:ext uri="{FF2B5EF4-FFF2-40B4-BE49-F238E27FC236}">
                <a16:creationId xmlns:a16="http://schemas.microsoft.com/office/drawing/2014/main" id="{02924687-C6B6-419C-AC6E-4585A0338487}"/>
              </a:ext>
            </a:extLst>
          </p:cNvPr>
          <p:cNvSpPr/>
          <p:nvPr/>
        </p:nvSpPr>
        <p:spPr>
          <a:xfrm>
            <a:off x="2047489" y="1802758"/>
            <a:ext cx="381386" cy="24198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trela: 5 Pontas 8">
            <a:extLst>
              <a:ext uri="{FF2B5EF4-FFF2-40B4-BE49-F238E27FC236}">
                <a16:creationId xmlns:a16="http://schemas.microsoft.com/office/drawing/2014/main" id="{57D15BA4-6E50-4B59-8D87-831E34172FF4}"/>
              </a:ext>
            </a:extLst>
          </p:cNvPr>
          <p:cNvSpPr/>
          <p:nvPr/>
        </p:nvSpPr>
        <p:spPr>
          <a:xfrm>
            <a:off x="4152185" y="1802760"/>
            <a:ext cx="391240" cy="241985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trela: 5 Pontas 11">
            <a:extLst>
              <a:ext uri="{FF2B5EF4-FFF2-40B4-BE49-F238E27FC236}">
                <a16:creationId xmlns:a16="http://schemas.microsoft.com/office/drawing/2014/main" id="{B95079AF-7B40-41F3-A4CB-E575D73BE3BB}"/>
              </a:ext>
            </a:extLst>
          </p:cNvPr>
          <p:cNvSpPr/>
          <p:nvPr/>
        </p:nvSpPr>
        <p:spPr>
          <a:xfrm>
            <a:off x="6209513" y="1802758"/>
            <a:ext cx="391312" cy="24198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Estrela: 5 Pontas 14">
            <a:extLst>
              <a:ext uri="{FF2B5EF4-FFF2-40B4-BE49-F238E27FC236}">
                <a16:creationId xmlns:a16="http://schemas.microsoft.com/office/drawing/2014/main" id="{B3B9DD85-937D-4218-B976-47560361CD3B}"/>
              </a:ext>
            </a:extLst>
          </p:cNvPr>
          <p:cNvSpPr/>
          <p:nvPr/>
        </p:nvSpPr>
        <p:spPr>
          <a:xfrm>
            <a:off x="2047489" y="3490164"/>
            <a:ext cx="381386" cy="31983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Estrela: 5 Pontas 17">
            <a:extLst>
              <a:ext uri="{FF2B5EF4-FFF2-40B4-BE49-F238E27FC236}">
                <a16:creationId xmlns:a16="http://schemas.microsoft.com/office/drawing/2014/main" id="{CD1C291E-E865-4BA7-A71E-5A0A9DA2C06C}"/>
              </a:ext>
            </a:extLst>
          </p:cNvPr>
          <p:cNvSpPr/>
          <p:nvPr/>
        </p:nvSpPr>
        <p:spPr>
          <a:xfrm>
            <a:off x="4136396" y="3519252"/>
            <a:ext cx="407029" cy="290750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strela: 5 Pontas 20">
            <a:extLst>
              <a:ext uri="{FF2B5EF4-FFF2-40B4-BE49-F238E27FC236}">
                <a16:creationId xmlns:a16="http://schemas.microsoft.com/office/drawing/2014/main" id="{22E3F495-650C-45EF-9B07-59C9630BAF34}"/>
              </a:ext>
            </a:extLst>
          </p:cNvPr>
          <p:cNvSpPr/>
          <p:nvPr/>
        </p:nvSpPr>
        <p:spPr>
          <a:xfrm>
            <a:off x="6209513" y="3519250"/>
            <a:ext cx="391312" cy="290751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strela: 5 Pontas 23">
            <a:extLst>
              <a:ext uri="{FF2B5EF4-FFF2-40B4-BE49-F238E27FC236}">
                <a16:creationId xmlns:a16="http://schemas.microsoft.com/office/drawing/2014/main" id="{566DC352-7FFF-4C61-B3D0-DC236A09E66D}"/>
              </a:ext>
            </a:extLst>
          </p:cNvPr>
          <p:cNvSpPr/>
          <p:nvPr/>
        </p:nvSpPr>
        <p:spPr>
          <a:xfrm>
            <a:off x="2047489" y="5194526"/>
            <a:ext cx="381386" cy="301399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strela: 5 Pontas 26">
            <a:extLst>
              <a:ext uri="{FF2B5EF4-FFF2-40B4-BE49-F238E27FC236}">
                <a16:creationId xmlns:a16="http://schemas.microsoft.com/office/drawing/2014/main" id="{1FF9CD88-CEA7-4309-A349-8EB775193B57}"/>
              </a:ext>
            </a:extLst>
          </p:cNvPr>
          <p:cNvSpPr/>
          <p:nvPr/>
        </p:nvSpPr>
        <p:spPr>
          <a:xfrm>
            <a:off x="4152185" y="5194528"/>
            <a:ext cx="391240" cy="301398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Estrela: 5 Pontas 29">
            <a:extLst>
              <a:ext uri="{FF2B5EF4-FFF2-40B4-BE49-F238E27FC236}">
                <a16:creationId xmlns:a16="http://schemas.microsoft.com/office/drawing/2014/main" id="{D9A85200-782E-4798-B8F8-B4CE6A3CD821}"/>
              </a:ext>
            </a:extLst>
          </p:cNvPr>
          <p:cNvSpPr/>
          <p:nvPr/>
        </p:nvSpPr>
        <p:spPr>
          <a:xfrm>
            <a:off x="6209513" y="5194528"/>
            <a:ext cx="391312" cy="30139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Estrela: 5 Pontas 32">
            <a:extLst>
              <a:ext uri="{FF2B5EF4-FFF2-40B4-BE49-F238E27FC236}">
                <a16:creationId xmlns:a16="http://schemas.microsoft.com/office/drawing/2014/main" id="{34B6B475-37E0-494A-97C7-A221B42527B7}"/>
              </a:ext>
            </a:extLst>
          </p:cNvPr>
          <p:cNvSpPr/>
          <p:nvPr/>
        </p:nvSpPr>
        <p:spPr>
          <a:xfrm>
            <a:off x="8298419" y="1802758"/>
            <a:ext cx="369331" cy="24198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6" name="Estrela: 5 Pontas 35">
            <a:extLst>
              <a:ext uri="{FF2B5EF4-FFF2-40B4-BE49-F238E27FC236}">
                <a16:creationId xmlns:a16="http://schemas.microsoft.com/office/drawing/2014/main" id="{A9A93E84-E6A5-4E2E-9CC0-AB949AD155FF}"/>
              </a:ext>
            </a:extLst>
          </p:cNvPr>
          <p:cNvSpPr/>
          <p:nvPr/>
        </p:nvSpPr>
        <p:spPr>
          <a:xfrm>
            <a:off x="8298419" y="3519251"/>
            <a:ext cx="369331" cy="290750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Estrela: 5 Pontas 38">
            <a:extLst>
              <a:ext uri="{FF2B5EF4-FFF2-40B4-BE49-F238E27FC236}">
                <a16:creationId xmlns:a16="http://schemas.microsoft.com/office/drawing/2014/main" id="{27E641A6-3171-4B2B-A1F1-0837BCE021DC}"/>
              </a:ext>
            </a:extLst>
          </p:cNvPr>
          <p:cNvSpPr/>
          <p:nvPr/>
        </p:nvSpPr>
        <p:spPr>
          <a:xfrm>
            <a:off x="8298419" y="5194528"/>
            <a:ext cx="369331" cy="301397"/>
          </a:xfrm>
          <a:prstGeom prst="star5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33AF64B-4F3E-4188-A053-313E0FD28F5C}"/>
              </a:ext>
            </a:extLst>
          </p:cNvPr>
          <p:cNvSpPr txBox="1"/>
          <p:nvPr/>
        </p:nvSpPr>
        <p:spPr>
          <a:xfrm>
            <a:off x="2300164" y="276582"/>
            <a:ext cx="73085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accent4">
                    <a:lumMod val="50000"/>
                  </a:schemeClr>
                </a:solidFill>
                <a:latin typeface="AR CENA" panose="02000000000000000000" pitchFamily="2" charset="0"/>
              </a:rPr>
              <a:t>DERIVADAS</a:t>
            </a:r>
            <a:r>
              <a:rPr lang="pt-BR" sz="7200" b="1" dirty="0">
                <a:solidFill>
                  <a:schemeClr val="accent4">
                    <a:lumMod val="50000"/>
                  </a:schemeClr>
                </a:solidFill>
                <a:latin typeface="AR CENA" panose="02000000000000000000" pitchFamily="2" charset="0"/>
              </a:rPr>
              <a:t> - JOGO </a:t>
            </a:r>
          </a:p>
        </p:txBody>
      </p:sp>
    </p:spTree>
    <p:extLst>
      <p:ext uri="{BB962C8B-B14F-4D97-AF65-F5344CB8AC3E}">
        <p14:creationId xmlns:p14="http://schemas.microsoft.com/office/powerpoint/2010/main" val="425092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10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11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" fill="hold">
                      <p:stCondLst>
                        <p:cond delay="0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13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1" fill="hold">
                      <p:stCondLst>
                        <p:cond delay="0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13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9" fill="hold">
                      <p:stCondLst>
                        <p:cond delay="0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15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5" fill="hold">
                      <p:stCondLst>
                        <p:cond delay="0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6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>
                      <p:stCondLst>
                        <p:cond delay="0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7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9" fill="hold">
                      <p:stCondLst>
                        <p:cond delay="0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86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7" fill="hold">
                      <p:stCondLst>
                        <p:cond delay="0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>
                      <p:stCondLst>
                        <p:cond delay="0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202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3" fill="hold">
                      <p:stCondLst>
                        <p:cond delay="0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210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1" fill="hold">
                      <p:stCondLst>
                        <p:cond delay="0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21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" fill="hold">
                      <p:stCondLst>
                        <p:cond delay="0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22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7" fill="hold">
                      <p:stCondLst>
                        <p:cond delay="0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23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5" fill="hold">
                      <p:stCondLst>
                        <p:cond delay="0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24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3" fill="hold">
                      <p:stCondLst>
                        <p:cond delay="0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250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1" fill="hold">
                      <p:stCondLst>
                        <p:cond delay="0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25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9" fill="hold">
                      <p:stCondLst>
                        <p:cond delay="0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6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266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7" fill="hold">
                      <p:stCondLst>
                        <p:cond delay="0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274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5" fill="hold">
                      <p:stCondLst>
                        <p:cond delay="0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82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3" fill="hold">
                      <p:stCondLst>
                        <p:cond delay="0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8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  <p:bldLst>
      <p:bldP spid="13" grpId="0" animBg="1"/>
      <p:bldP spid="10" grpId="0" animBg="1"/>
      <p:bldP spid="4" grpId="0" animBg="1"/>
      <p:bldP spid="7" grpId="0" animBg="1"/>
      <p:bldP spid="16" grpId="0" animBg="1"/>
      <p:bldP spid="19" grpId="0" animBg="1"/>
      <p:bldP spid="22" grpId="0" animBg="1"/>
      <p:bldP spid="25" grpId="0" animBg="1"/>
      <p:bldP spid="28" grpId="0" animBg="1"/>
      <p:bldP spid="31" grpId="0" animBg="1"/>
      <p:bldP spid="37" grpId="0" animBg="1"/>
      <p:bldP spid="34" grpId="0" animBg="1"/>
      <p:bldP spid="23" grpId="0" animBg="1"/>
      <p:bldP spid="23" grpId="1" animBg="1"/>
      <p:bldP spid="26" grpId="0" animBg="1"/>
      <p:bldP spid="26" grpId="1" animBg="1"/>
      <p:bldP spid="29" grpId="0" animBg="1"/>
      <p:bldP spid="29" grpId="1" animBg="1"/>
      <p:bldP spid="32" grpId="0" animBg="1"/>
      <p:bldP spid="32" grpId="1" animBg="1"/>
      <p:bldP spid="35" grpId="0" animBg="1"/>
      <p:bldP spid="35" grpId="1" animBg="1"/>
      <p:bldP spid="38" grpId="0" animBg="1"/>
      <p:bldP spid="38" grpId="1" animBg="1"/>
      <p:bldP spid="5" grpId="0" animBg="1"/>
      <p:bldP spid="5" grpId="1" animBg="1"/>
      <p:bldP spid="8" grpId="0" animBg="1"/>
      <p:bldP spid="8" grpId="1" animBg="1"/>
      <p:bldP spid="11" grpId="0" animBg="1"/>
      <p:bldP spid="11" grpId="1" animBg="1"/>
      <p:bldP spid="14" grpId="0" animBg="1"/>
      <p:bldP spid="14" grpId="1" animBg="1"/>
      <p:bldP spid="20" grpId="0" animBg="1"/>
      <p:bldP spid="20" grpId="1" animBg="1"/>
      <p:bldP spid="17" grpId="0" animBg="1"/>
      <p:bldP spid="17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27B745D-0F31-491A-92B9-46EE4EF9EB6F}"/>
              </a:ext>
            </a:extLst>
          </p:cNvPr>
          <p:cNvSpPr txBox="1"/>
          <p:nvPr/>
        </p:nvSpPr>
        <p:spPr>
          <a:xfrm>
            <a:off x="2275367" y="1998920"/>
            <a:ext cx="80807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/>
              <a:t>FONTE : http://ecalculo.if.usp.br/historia/historia_derivadas.htm</a:t>
            </a:r>
          </a:p>
        </p:txBody>
      </p:sp>
    </p:spTree>
    <p:extLst>
      <p:ext uri="{BB962C8B-B14F-4D97-AF65-F5344CB8AC3E}">
        <p14:creationId xmlns:p14="http://schemas.microsoft.com/office/powerpoint/2010/main" val="20437067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321</Words>
  <Application>Microsoft Office PowerPoint</Application>
  <PresentationFormat>Widescreen</PresentationFormat>
  <Paragraphs>77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8" baseType="lpstr">
      <vt:lpstr>AR CENA</vt:lpstr>
      <vt:lpstr>Arial</vt:lpstr>
      <vt:lpstr>Calibri</vt:lpstr>
      <vt:lpstr>Calibri Light</vt:lpstr>
      <vt:lpstr>Cooper Black</vt:lpstr>
      <vt:lpstr>Courier New</vt:lpstr>
      <vt:lpstr>Eras Bold ITC</vt:lpstr>
      <vt:lpstr>Impact</vt:lpstr>
      <vt:lpstr>Rockwell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Any</dc:creator>
  <cp:lastModifiedBy>Any</cp:lastModifiedBy>
  <cp:revision>31</cp:revision>
  <dcterms:created xsi:type="dcterms:W3CDTF">2018-05-17T12:03:32Z</dcterms:created>
  <dcterms:modified xsi:type="dcterms:W3CDTF">2018-06-05T19:13:44Z</dcterms:modified>
</cp:coreProperties>
</file>

<file path=docProps/thumbnail.jpeg>
</file>